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40213-B494-49DF-B812-B66B1BAB4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2D0868-8BF5-4A7A-8E97-CAAC8CFB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534E-A944-4404-8067-73AA82F60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87BC7-39F3-447B-B10D-70D376668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DE799-2578-4373-9E83-8F425A37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931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19175-9274-4863-A763-595A845B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BDE06-2C9A-4BF6-86C3-5E960CD60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C6492-09E0-4976-8EEE-22F3C09B7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6736B-DFBA-4EFB-8E56-38F502FE2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FCDAD-6CC6-4DD9-B676-E8C3F4435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283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58324-7234-48EA-B780-5884A7159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A24FD-1051-498A-803C-5CD525007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1939D-4BB5-446A-B9CE-07A978384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1FF3E-A42D-41E4-81F0-51BE77CE4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B5713-B4A0-48BD-B1B4-1A7121AFC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295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AAAC-7C31-418F-8907-3F88B0E7D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B6243-F56B-47CB-A927-C399BD08BA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CF9BD2-5F27-4D3D-9381-0E901D4CA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A36486-DC06-4229-A21F-07B4A66D3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F16026-4D74-4BD7-8955-782140C6B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971C6-919C-4C75-8109-CB8B8BCBD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29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769FD-1A7B-46A2-9D28-3C683D7B7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6C2E0-A4D8-4B34-85FF-C505906A3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579CC-5EC5-4F3F-B538-F1C514672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CBCA0-E771-420D-9C06-20FCDF63B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4107F1-6A45-44C6-8D4E-B68658F6C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F03398-C266-487A-9A8B-F757F4F5D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BF8A2D-B506-486E-8799-8A0741C4D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D1F525-9533-47DA-B0AC-4AAF74696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224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0201C-3B15-4A27-8AE0-A2491E7AE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9AD5D2-C644-461C-BC87-2A7B1ABE2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159666-6AD9-4555-88AB-ED27760A6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54B3E0-0C76-4FA9-B213-38162121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48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73C58-F418-441B-918F-9D860D16E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233A9D-F777-419F-BEEC-3652CF104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CB674-FC44-403A-8101-15851E40E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2436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97491-98BC-46A7-A995-406E6827A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FCE5A-A7F1-4687-A6D8-1E45F72E5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7CBF8-ADEC-43D1-BF90-C19B51445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A283C-98CC-40DC-8D22-07BF022EC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0D1CE-B46A-458C-8518-28592FA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B183A-E4D8-4D40-B1BA-538727E4E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00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78529-345A-4BBE-A6BA-50A02A3D0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34F921-6CAD-4400-A5F4-AC03C3646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A4B2B-1818-4FD6-BE24-FCE164AD4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950F6-3CB3-4A91-8208-93D67FD18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0D0FEF-D2DC-4E76-81DF-A79F2A735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3E386-4379-4C4F-A27B-D083B57AC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38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0037C-4DE4-4F6F-981B-BB3E2D2FA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8E91D8-CAD1-4EED-AB76-320A1C6D3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4BA89-CF20-450B-A338-2B7B4A887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FC198-608C-4AFB-848F-367B3AA4A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F2909-1702-414F-BA07-CE8CAC49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64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78CA13-B198-4D68-8F52-B8712A6DAF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9A45E3-8B80-403A-80ED-07052E359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2C263-99EB-4008-B20E-48BE46D87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A9FDD-9412-4E90-A1BE-7097CA60C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4336A-D0E9-445F-AD85-D0DB6F846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059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5C20C-8838-403D-BA57-EA2B3F9D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6F318-BB9A-4106-94A3-1B9351F21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836E5-A7C0-468D-BB4C-58E37548E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33F05-1D42-4E88-BA64-FFECDABF50A7}" type="datetimeFigureOut">
              <a:rPr lang="en-IN" smtClean="0"/>
              <a:t>25-05-2021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3915E-972F-48E7-B78D-426AA318D5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F109A-2246-4EA9-86AC-24C0CA584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F1806-A9C0-44A6-82DD-240227BF27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60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B8960-795F-4BA5-83D9-F62CCDC55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5517"/>
            <a:ext cx="9112469" cy="5044966"/>
          </a:xfrm>
        </p:spPr>
        <p:txBody>
          <a:bodyPr>
            <a:normAutofit fontScale="90000"/>
          </a:bodyPr>
          <a:lstStyle/>
          <a:p>
            <a:r>
              <a:rPr lang="en-IN" sz="3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Nahata</a:t>
            </a:r>
            <a: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JNMS </a:t>
            </a:r>
            <a:r>
              <a:rPr lang="en-IN" sz="3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Mahavidyalaya</a:t>
            </a: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Economics</a:t>
            </a: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Semester-II</a:t>
            </a: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Brief Outline on National Income</a:t>
            </a: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Anish Mukhopadhyay   </a:t>
            </a:r>
            <a:br>
              <a:rPr lang="en-I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418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CA90-4D3F-4CDA-A65B-D6E089647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56"/>
            <a:ext cx="10515600" cy="52338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DF692-4BDE-4485-B463-CAA9694D1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09" y="903890"/>
            <a:ext cx="11613931" cy="5273073"/>
          </a:xfrm>
        </p:spPr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00B050"/>
                </a:solidFill>
              </a:rPr>
              <a:t> National Income-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endParaRPr lang="en-IN" dirty="0">
              <a:solidFill>
                <a:srgbClr val="00B05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 algn="just">
              <a:buNone/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প্রাকৃতিক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সম্পদের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শ্রম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মূলধন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দ্রব্যসামগ্রী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সেবাকার্য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অর্থমূল্যই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marL="0" indent="0" algn="just">
              <a:buNone/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তিন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দেখা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marL="0" indent="0" algn="just">
              <a:buNone/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প্রথমতঃ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সমষ্টি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দেখা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marL="0" indent="0" algn="just">
              <a:buNone/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দ্বিতীয়তঃ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সমষ্টি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বিচার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marL="0" indent="0" algn="just">
              <a:buNone/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তৃতীয়ত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: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সমষ্টি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দেখা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17299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97C7A-9F0A-4151-A247-4F2B926B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125"/>
            <a:ext cx="10515600" cy="462454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2BE29-17CC-44EB-B295-DB4661A8F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717" y="725214"/>
            <a:ext cx="11813628" cy="5451749"/>
          </a:xfrm>
        </p:spPr>
        <p:txBody>
          <a:bodyPr>
            <a:normAutofit fontScale="92500" lnSpcReduction="20000"/>
          </a:bodyPr>
          <a:lstStyle/>
          <a:p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GNP-</a:t>
            </a:r>
            <a:r>
              <a:rPr lang="en-I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Gross National Product 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স্থুল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মধ্যে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দ্রব্যসামগ্রী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আমরা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স্থুল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বিভিন্ন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দ্রব্যসামগ্রীকে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অঙ্কে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প্রকাশ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প্রতিটি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হয়।এখন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দামগুলি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বাজার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দ্রব্যগুলির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মূল্যায়ন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তাহলে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আমরা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বাজার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স্থুল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NNP</a:t>
            </a:r>
            <a:r>
              <a:rPr lang="en-I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-Net National Product 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কিছু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কিছু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মূলধনি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হয়।এই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ক্ষতির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স্থুল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বাদ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পাওয়া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>
              <a:lnSpc>
                <a:spcPct val="12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স্থুল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উৎপাদন-অবচয়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65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CCD7D-B30D-4C25-9119-6A721EB07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56"/>
            <a:ext cx="10515600" cy="52338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59090-9766-4E21-B6B5-B8179A399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247" y="819807"/>
            <a:ext cx="11666483" cy="5357156"/>
          </a:xfrm>
        </p:spPr>
        <p:txBody>
          <a:bodyPr/>
          <a:lstStyle/>
          <a:p>
            <a:pPr algn="just"/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GDP-</a:t>
            </a:r>
            <a:r>
              <a:rPr lang="en-I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Gross Domestic Product 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স্থুল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অভ্যন্তরীণ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pPr algn="just"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মধ্যে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দ্রব্যসামগ্রী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ভৌগোলিক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পরিসীমার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অভ্যন্তরে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আমরা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স্থুল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অভ্যন্তরীণ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 </a:t>
            </a:r>
          </a:p>
          <a:p>
            <a:pPr algn="just">
              <a:lnSpc>
                <a:spcPct val="100000"/>
              </a:lnSpc>
            </a:pPr>
            <a:r>
              <a:rPr lang="en-IN" dirty="0">
                <a:solidFill>
                  <a:srgbClr val="00B050"/>
                </a:solidFill>
              </a:rPr>
              <a:t>GNP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GDP-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এর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পার্থক্য-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প্রথম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বাইরে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আয়কেও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থাকে।দ্বিতীয়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পুরোপুরি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অভ্যন্তরীণ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 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169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157C2-BF30-4702-8373-5F5861D2D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145"/>
            <a:ext cx="10515600" cy="767255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B2EB1-598D-4EA5-A046-406A755A6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06" y="1061545"/>
            <a:ext cx="11845159" cy="5549462"/>
          </a:xfrm>
        </p:spPr>
        <p:txBody>
          <a:bodyPr/>
          <a:lstStyle/>
          <a:p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সমীকরণ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অভেদ</a:t>
            </a:r>
            <a:endParaRPr lang="en-IN" dirty="0">
              <a:solidFill>
                <a:srgbClr val="00B05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C+I=Y=C+S –(১)     C=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 I=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বিনিয়োগ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 S=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সঞ্চয়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 Y=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C+I+G=Y=C+S+T-(২)  G=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 T=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C+I+G+(X-M)=Y=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C+S+T+Rf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-(৩)  </a:t>
            </a: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X=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রপ্তানি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 M=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আমদানি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 Rf=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বিদেশ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প্রাপ্ত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       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3013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B2C6D-6249-4D5D-AF89-0A42F8235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125"/>
            <a:ext cx="10515600" cy="55491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9CE91-4114-4ACD-BAD8-43331E3AC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69" y="1072055"/>
            <a:ext cx="11676993" cy="5104908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C+I=Y=C+S –(১)</a:t>
            </a: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এবং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আমদানি-রপ্তানি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অনুপস্থিত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উৎপাদিত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আউটপুট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বিক্রয়কৃত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আউটপুট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ব্যয়+সঞ্চয়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=Y –(৪) 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ব্যয়+বিনিয়োগ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=Y (৫) </a:t>
            </a:r>
          </a:p>
          <a:p>
            <a:pPr marL="0" indent="0">
              <a:buNone/>
            </a:pP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বিনিয়োগ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সঞ্চয়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 (৪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এবং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৫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5609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BB3AC-7896-47C4-956F-A19FC2F72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593"/>
            <a:ext cx="10515600" cy="462455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348FD-2DBA-4FC5-9FCB-AB800DBD0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59" y="840828"/>
            <a:ext cx="11803117" cy="533613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আর্থিক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(Money National Income)-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নির্দিষ্ট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উপাদানগুলি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ব্যবহার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দ্রব্যমূল্যের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আর্থিক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নির্ধারিত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হয়।যেমন-১৯৯৯-২০০০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ভারতে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বর্তমান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আর্থিক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ছিল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১৫,৯০,৩০১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টাকা।১৯৯৩-৯৪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ছিল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৬,৮৫,৯১২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টাকা।অর্থা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ভারতের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আর্থিক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দ্বিগুণেরও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বেশি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পেয়েছে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>
              <a:lnSpc>
                <a:spcPct val="12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কারণ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(ক)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pPr algn="just">
              <a:lnSpc>
                <a:spcPct val="120000"/>
              </a:lnSpc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(খ)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endParaRPr lang="en-IN" dirty="0">
              <a:solidFill>
                <a:srgbClr val="00B050"/>
              </a:solidFill>
            </a:endParaRP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0976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23926-29BF-4370-AF0A-76C2D369A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634"/>
            <a:ext cx="10515600" cy="409904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D476B-ADB9-4B10-B8E7-C7014924F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08" y="725214"/>
            <a:ext cx="11813626" cy="6132785"/>
          </a:xfrm>
        </p:spPr>
        <p:txBody>
          <a:bodyPr>
            <a:normAutofit/>
          </a:bodyPr>
          <a:lstStyle/>
          <a:p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প্রকৃত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(Real National Income) </a:t>
            </a:r>
          </a:p>
          <a:p>
            <a:pPr algn="just">
              <a:lnSpc>
                <a:spcPct val="10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পেয়ে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শুধুমাত্র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তাদের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দামস্তর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মূল্যসূচক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পেলেও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আর্থিক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ঘটবে।এক্ষেত্রে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আর্থিক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গতিপ্রকৃতি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গতিবিধি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সম্পর্কে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সঠিক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ধারণা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পাওয়া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সম্ভব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নয়।এই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কারণে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বর্তমান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অর্থমূল্য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পূর্বের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দ্রব্যমূল্যের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পরিপ্রেক্ষিতে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যেমন-১৯৯৩-৯৪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হিসেবে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গণ্য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১৯৯৯-২০০০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দ্রব্যমূল্যের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পরিপ্রেক্ষিতে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১৯৯৩-২০০০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মধ্যে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দ্রব্যমূল্যের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পরিপ্রেক্ষিতে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১৯৯৩-২০০০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মধ্যে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পেয়েছে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কিনা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বোঝা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1334368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479B5-8CB3-4D5F-9ECD-6205DB5E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15"/>
            <a:ext cx="10515600" cy="56542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08B08-7FBB-41ED-BC42-3727FDCAC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675" y="893379"/>
            <a:ext cx="11908221" cy="5283584"/>
          </a:xfrm>
        </p:spPr>
        <p:txBody>
          <a:bodyPr/>
          <a:lstStyle/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১৯৯৯-২০০০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১৯৯৩-৯৪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অপরিবর্তিত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থাকবে।কাজেই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পরিমাণকে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দ্রব্যমূল্যের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পরিপ্রেক্ষিতে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প্রকৃত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বলা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অর্থাৎ,১৯৯৯-২০০০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প্রকৃত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=১৯৯৯-২০০০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* ১৯৯৩-৯৪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দ্রব্যমূল্যস্তর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51026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B8220-FE0C-41D6-B228-12ED893E3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145"/>
            <a:ext cx="10515600" cy="53389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9848A-B2D5-4D0E-A579-6EB77CF53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93" y="914400"/>
            <a:ext cx="12023835" cy="5943600"/>
          </a:xfrm>
        </p:spPr>
        <p:txBody>
          <a:bodyPr/>
          <a:lstStyle/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উদাহরণ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দ্রব্যমূল্যসূচককে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দ্বারা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প্রকাশ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হয়।যেমন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১৯৯৩-৯৪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১৯৯৯-২০০০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পাইকারি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দ্রব্যমূল্যসূচক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হয়েছিল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১৪৫.৩।তাহলে ১৯৯৩-৯৪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তুলনায়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১৯৯৯-২০০০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দ্রব্যমূল্যস্তর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১৪৫.৩/১০০=১.৪৫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পেয়েছে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এক্ষেত্রে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১৯৯৯-২০০০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প্রকৃত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=১৯৯৯-২০০০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আর্থিক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/(১৪৫.৩/১০০)</a:t>
            </a: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=১৫৯০৩০১/১৪৫.৩*১০০</a:t>
            </a: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=১০,৯৪,৪৯৫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08025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F9635-EC6B-46C4-9141-C66DAC75F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84"/>
            <a:ext cx="10515600" cy="596954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3D8A5-2D7D-4666-898D-6F2D0BA0E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85" y="882868"/>
            <a:ext cx="11792607" cy="589104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নির্দিষ্ট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সাপেক্ষে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আমরা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যে-কোনও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প্রকৃত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পারি।এই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ভাগফলকে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১০০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পাওয়া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ডিফ্লেটর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>
              <a:lnSpc>
                <a:spcPct val="100000"/>
              </a:lnSpc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১৯৯৩-৯৪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১৯৯৭-৯৮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ভারতের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GNP Deflator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 ১৯৯৭-৯৮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/১৯৯৭-৯৮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প্রকৃত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 ১৪,১৩,২৩১/১০,৩৮,৬৯২*১০০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 ১৩৬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একইরকমভাবে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স্থূল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অভ্যন্তরীণ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ডিফ্লেটর-এর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পরিমাপ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9731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CB63-F215-4118-8D3E-D355E5A94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56"/>
            <a:ext cx="10515600" cy="52338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4EEE6-015F-4B05-8D7E-1076C0982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59" y="872358"/>
            <a:ext cx="11750565" cy="5696607"/>
          </a:xfrm>
        </p:spPr>
        <p:txBody>
          <a:bodyPr/>
          <a:lstStyle/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আয়-অবন্টিত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কোম্পানি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আয়-কোম্পানি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কর-কর্মচারিদের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বিমায়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কোম্পানিগুলোর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অনুদান+হস্তান্তর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ব্যবহারযোগ্য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আয়-আয়কর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সঞ্চয়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ব্যবহারযোগ্য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আয়-ভোগব্যয়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-(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ঋণের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ওপর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সুদ+বিদেশে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প্রেরিত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362170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08EA3-8DC8-4442-9A34-3309C991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84"/>
            <a:ext cx="10515600" cy="49398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478F2-E263-44AF-919D-0E2F53CA9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7" y="893379"/>
            <a:ext cx="11750565" cy="5283584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পরিমাপ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পদ্ধতিঃ</a:t>
            </a:r>
            <a:endParaRPr lang="en-IN" dirty="0">
              <a:solidFill>
                <a:srgbClr val="00B05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১।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শুমারি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(Income Method)- </a:t>
            </a:r>
          </a:p>
          <a:p>
            <a:pPr algn="just"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উপার্জনকারী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একক-শ্রমিক,জমির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মালিক,মূলধনের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মালিক,একমালিকী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অংশীদারি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কারবারের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উদ্যোক্তাগণ,যৌথ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মূলধনি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কোম্পানি,স্বাধীন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পেশায়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নিযুক্ত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ব্যক্তি,বিদেশে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অর্জিত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algn="just"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শ্রমিক-মজুরি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(Wages)</a:t>
            </a:r>
          </a:p>
          <a:p>
            <a:pPr algn="just"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জমির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মালিক-খাজনা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(Rent)</a:t>
            </a:r>
          </a:p>
          <a:p>
            <a:pPr algn="just"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মূলধনের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মালিক-সুদ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(Interest)</a:t>
            </a:r>
          </a:p>
          <a:p>
            <a:pPr algn="just"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একমালিকী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অংশীদারি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কারবারের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উদ্যোক্তাগণ-মুনাফা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(Profit)</a:t>
            </a:r>
          </a:p>
          <a:p>
            <a:pPr algn="just"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যৌথ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মূলধনি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কোম্পানি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-(Profit)</a:t>
            </a:r>
          </a:p>
          <a:p>
            <a:pPr algn="just">
              <a:lnSpc>
                <a:spcPct val="11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বিদেশে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অর্জিত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-(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NRf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 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072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63471-7D3C-4BE5-A4DE-B62054E91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146"/>
            <a:ext cx="10515600" cy="53389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93CCE-C7F2-4DC6-8820-564AA64D7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55" y="681038"/>
            <a:ext cx="11855669" cy="6029816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en-IN" sz="59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59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sz="59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পরিমাপ</a:t>
            </a:r>
            <a:endParaRPr lang="en-IN" sz="5900" dirty="0">
              <a:solidFill>
                <a:srgbClr val="00B05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NI= W+I+R+P </a:t>
            </a:r>
          </a:p>
          <a:p>
            <a:pPr algn="just"/>
            <a:endParaRPr lang="en-IN" sz="59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কাজে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জমি,বাড়ি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লাগে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ভাড়া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তাহলে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জমির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মালিককে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খাজনা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দিতে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হবে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(R)।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শ্রমিক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নিয়োগ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তাদের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মজুরি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দিতে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(W)।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সমস্ত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যন্ত্রপাতি,কাঁচামাল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দরকার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কেনার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জন্য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অর্থের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প্রয়োজন।এই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কাছ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ধার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নেওয়া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তাকে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সুদ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দিতে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হবে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(I)।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খাজনা,মজুরি,সুদ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এসব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চুক্তি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নির্ধারিত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আয়।এর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মাধ্যমে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সমস্ত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মেটানোর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মুনাফা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(P)।  </a:t>
            </a:r>
          </a:p>
          <a:p>
            <a:pPr algn="just"/>
            <a:endParaRPr lang="en-IN" sz="59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বিষয়গুলি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অন্তর্ভুক্ত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হবে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সেগুলি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</a:p>
          <a:p>
            <a:pPr algn="just"/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হস্তান্তর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endParaRPr lang="en-IN" sz="59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পূর্বে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অর্জিত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প্রাপ্তি</a:t>
            </a:r>
            <a:endParaRPr lang="en-IN" sz="59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মুলধনি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লাভ</a:t>
            </a:r>
            <a:endParaRPr lang="en-IN" sz="59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স্বেচ্ছামূলক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59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কাজ</a:t>
            </a:r>
            <a:r>
              <a:rPr lang="en-IN" sz="59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endParaRPr lang="en-I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840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D9BD1-F33A-4D20-90C4-B32888536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634"/>
            <a:ext cx="10515600" cy="544403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190F4-190F-43F8-9BE4-30B898BAB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80" y="914400"/>
            <a:ext cx="11655972" cy="580696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</a:pP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হস্তান্তর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সেবাকার্য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দিয়েই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হস্তান্তর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আয়।যেমন-বেকার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ভাতা,পেনসন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বাবদ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খয়রাতি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সাহায্য,দান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বাবদ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প্রাপ্ত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ইত্যাদি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>
              <a:lnSpc>
                <a:spcPct val="100000"/>
              </a:lnSpc>
            </a:pP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পূর্বে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অর্জিত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প্রাপ্তি-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বেশি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পুরনো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বাড়ি,গাড়ি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অন্যান্য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মুল্যবান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সামগ্রী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বিক্রয়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প্রাপ্ত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হিসেবের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অন্তর্ভুক্ত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না।অতীতে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প্রয়োজনে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প্রদত্ত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ঋণ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মুলধন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বর্তমান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প্রাপ্ত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সুদকেও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অন্তর্ভুক্ত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pPr algn="just">
              <a:lnSpc>
                <a:spcPct val="100000"/>
              </a:lnSpc>
            </a:pP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মূলধনি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লাভ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-এটি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হিসেবে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গণ্য,কিন্তু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হিসেবে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নয়।কোনও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সম্পত্তি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কিনে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বেশি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বিক্রি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লাভ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মূলধনি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লাভ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algn="just">
              <a:lnSpc>
                <a:spcPct val="100000"/>
              </a:lnSpc>
            </a:pP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স্বেচ্ছামূলক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কাজ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-বিভিন্ন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জনকল্যাণমূলক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প্রতিষ্ঠানে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স্বেচ্ছাসেবকরা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পারিশ্রমিকে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নানান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উৎপাদনমূলক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কাজে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অংশ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থাকেন।কিন্তু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তাদের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উপার্জনকারী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হিসেবে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গণ্য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  </a:t>
            </a:r>
          </a:p>
        </p:txBody>
      </p:sp>
    </p:spTree>
    <p:extLst>
      <p:ext uri="{BB962C8B-B14F-4D97-AF65-F5344CB8AC3E}">
        <p14:creationId xmlns:p14="http://schemas.microsoft.com/office/powerpoint/2010/main" val="3911585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026BF-97D5-4E3E-8019-575B0DC2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125"/>
            <a:ext cx="10515600" cy="55491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6705B-84EE-44B3-84FD-CF2A607A8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228" y="840828"/>
            <a:ext cx="11834648" cy="5336135"/>
          </a:xfrm>
        </p:spPr>
        <p:txBody>
          <a:bodyPr/>
          <a:lstStyle/>
          <a:p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সুমারি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পদ্ধতিতে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গণনায়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সমস্যা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উপার্জনকারী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চিহ্নিতকরণের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সমস্যা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সঠিক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তথ্যের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অভাব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মিশ্র-আয়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বে-আইনি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সমস্যা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endParaRPr lang="en-IN" dirty="0">
              <a:solidFill>
                <a:srgbClr val="00B05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173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75047-2398-4F2C-B4FE-A64FF95B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103"/>
            <a:ext cx="10515600" cy="430925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F91C4-1981-4581-9345-A210D0478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45" y="767255"/>
            <a:ext cx="11866179" cy="5409708"/>
          </a:xfrm>
        </p:spPr>
        <p:txBody>
          <a:bodyPr/>
          <a:lstStyle/>
          <a:p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</a:t>
            </a:r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বিভিন্ন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প্রকারের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-C,I,G,(X-M)</a:t>
            </a: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C-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পরিবারগুলি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নিজেদের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বাবদ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যোগফল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I-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বেসরকারি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বিনিয়োগ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G-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সকল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প্রকার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বিনিয়োগ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পারে।যেমন-অফিসের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আসবাবপত্র,রাস্তাঘাট,সেতু,সরকারি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অফিস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প্রতিষ্ঠানের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ঘরবাড়ি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প্রভৃতি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নির্মাণ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ব্যয়-যেমন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কর্মচারিদের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বেতন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মজুরি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বাবদ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ব্যয়,অফিসে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ব্যবহারের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কাগজ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কেনা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এবং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সম্পূর্ণরূপে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ব্যবহৃত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endParaRPr lang="en-IN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428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928F3-2454-406D-9255-208993B0A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15"/>
            <a:ext cx="10515600" cy="56542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BA76B-FDEB-4BD8-854F-C085E12B1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07" y="893379"/>
            <a:ext cx="11740055" cy="5283584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(X-M)-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রপ্তানি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>
              <a:lnSpc>
                <a:spcPct val="10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স্বদেশে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রপ্তানি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রপ্তানি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ক্রয়ে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বিদেশিদের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ব্যয়।সুতরাং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রপ্তানি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বাণিজ্যে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রপ্তানির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আমদানির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দেওয়া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উচিত।অর্থা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 (X-M)-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স্বদেশের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রপ্তানি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বাণিজ্যে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বিদেশিদের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নির্দেশ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algn="just">
              <a:lnSpc>
                <a:spcPct val="100000"/>
              </a:lnSpc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C,I,G-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হলেও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এখান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কোনওভাবে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মানুষের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সৃষ্টি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algn="just">
              <a:lnSpc>
                <a:spcPct val="100000"/>
              </a:lnSpc>
            </a:pP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আন্তর্জাতিক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বাণিজ্যের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ক্ষেত্রে-আমদানি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বাবদ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মানুষ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ততই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বিদেশের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উৎপাদকদের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সৃষ্টি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হবে।দেশের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পাবে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না।যদি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রপ্তানি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তবেই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পাবে।এই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কারণে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(X-M)-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এখানে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C,I,G-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সঙ্গে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হল।কাজেই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C,I,G,(X-M)-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যোগফলকে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গণ্য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2045228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1F081-6208-4949-A42A-3294CC36C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84"/>
            <a:ext cx="10515600" cy="50449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21B41-1F94-4F1B-9617-E543A95B1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8276"/>
            <a:ext cx="12192000" cy="5985640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I-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উৎপাদকের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বিনিয়োগ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G-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বিনিয়োগ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তাও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বিনিয়োগ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C,I,G,(X-M)-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অর্থমূল্যই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সাধারণত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বাজার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দামে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তাহলে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C+I+G+(X-M)=GNP</a:t>
            </a: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GNP-D=NNP          D=Depreciation(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অবচয়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</a:t>
            </a: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NNP-IBT+Subsidy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=NI    NNP=Net National Product(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  </a:t>
            </a: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                   IBT=Indirect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Buisness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Tax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পরোক্ষ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তাহলে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পদ্ধতিতে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=C+I+G+(X-M)-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D-IBT+Subsidy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35113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8896-F27D-4BBE-8C8A-205A5D00D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635"/>
            <a:ext cx="10515600" cy="54440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0988361-5CD1-4CC6-9FB9-E481A5BA55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99697" y="1181387"/>
            <a:ext cx="11866178" cy="55399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Alternatively, following items of expenditure should not be included: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2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2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2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একই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দ্রব্য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দু’বার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গোনার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সমস্যা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এড়ানোর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জন্য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সমস্ত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অন্তর্বর্তী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দ্রব্য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সেবার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ওপরে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নিহিত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ব্যয়কে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হিসেব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বাইরে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রাখা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হল।যেমন-রেস্তোঁরায়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শাকসবজির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ওপরে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ফ্যাক্টরিতে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বিদ্যুতের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ওপরে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ইত্যাদিকে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বাদ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রাখা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যেহেতু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এরা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অন্তর্বর্তী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ভোগ্যদ্রব্য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(ii)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হস্তান্তর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খরচ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যেমন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স্কলারশিপ,বেকার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ভাতা,বার্ধ্যক্য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ভাতা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ইত্যাদি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খরচের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হিসেবের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বাইরে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রাখা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যেহেতু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যাঁরা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ভাতা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পাচ্ছেন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তাঁরা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কেউই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বিনিময়ে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কাজের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সঙ্গে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যুক্ত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নন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(iii)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সেকেন্ড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হ্যান্ড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গাড়ি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কেনার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জন্য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খরচ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তা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মধ্যে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ধরা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তার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কারণ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খরচ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বর্তমানে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দ্রব্যের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পেছনে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হয়নি।একই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কারণে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পুরনো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শেয়ার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বন্ড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নতুন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শেয়ার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বন্ডকেও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বাদ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রাখতে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।এখানে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হাত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একটি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সম্পত্তি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আরেক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হাতে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চলে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যায়।বিদেশ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প্রাপ্ত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উপহারও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অন্তর্ভুক্ত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না।একই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কারণ।এটি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কেবল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হস্তান্তর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US" altLang="en-US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73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D91E6-42EA-4134-8459-8237FB858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15"/>
            <a:ext cx="10515600" cy="38888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E5AE9-8BBB-4D1A-AE28-095C051BB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7" y="651641"/>
            <a:ext cx="11698013" cy="552532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</a:pPr>
            <a:r>
              <a:rPr lang="en-IN" sz="28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সংযোজন</a:t>
            </a:r>
            <a:r>
              <a:rPr lang="en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পদ্ধতি-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পদ্ধতিতে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সংযোজন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বলতে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পদ্ধতিতে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উৎপন্ন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দ্রব্যের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মূল্য-সেই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পদ্ধতিতে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ব্যবহৃত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নিঃশেষিত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এবং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উৎপাদিত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কাঁচামালের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মূল্যের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বিয়োগফল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algn="just">
              <a:lnSpc>
                <a:spcPct val="100000"/>
              </a:lnSpc>
            </a:pP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উদাহরণ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-(১)</a:t>
            </a:r>
          </a:p>
          <a:p>
            <a:pPr algn="just">
              <a:lnSpc>
                <a:spcPct val="100000"/>
              </a:lnSpc>
            </a:pP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যাক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গমের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উৎপাদন-১০০০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টাকা।তার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সবটাই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ময়দা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কলে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ময়দায়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পরিণত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হয়েছে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বছরে।ওই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ময়দার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মূল্য-১৫০০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টাকা।আবার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যাক,ঐ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ময়দার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সবটাই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পাঁউরুটির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নিযুক্ত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হয়েছে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এবং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যাক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পাউরুটির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মূল্য-২৫০০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টাকা।তাহলে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স্থূল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উৎপাদন-২৫০০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algn="just">
              <a:lnSpc>
                <a:spcPct val="100000"/>
              </a:lnSpc>
            </a:pP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অন্যদিকে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সংযোজন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অনুযায়ী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</a:p>
          <a:p>
            <a:pPr algn="just">
              <a:lnSpc>
                <a:spcPct val="100000"/>
              </a:lnSpc>
            </a:pP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গম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সংযোজন-১০০০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>
              <a:lnSpc>
                <a:spcPct val="100000"/>
              </a:lnSpc>
            </a:pP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ময়দা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সংযোজন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-(১৫০০-১০০০)=৫০০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>
              <a:lnSpc>
                <a:spcPct val="100000"/>
              </a:lnSpc>
            </a:pP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পাঁউরুটির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সংযোজন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-(২৫০০-১৫০০)=১০০০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>
              <a:lnSpc>
                <a:spcPct val="100000"/>
              </a:lnSpc>
            </a:pP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সংযোজন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=১০০০+৫০০+১০০০=২৫০০ </a:t>
            </a:r>
            <a:r>
              <a:rPr lang="en-IN" sz="28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</a:t>
            </a:r>
            <a:r>
              <a:rPr lang="en-IN" sz="28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4826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CA04A-BDCF-4B30-8181-011E8AFE3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104"/>
            <a:ext cx="10515600" cy="575934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78C6C-9326-468E-B6F1-4347D6790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830317"/>
            <a:ext cx="11761076" cy="5346646"/>
          </a:xfrm>
        </p:spPr>
        <p:txBody>
          <a:bodyPr/>
          <a:lstStyle/>
          <a:p>
            <a:r>
              <a:rPr lang="en-IN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উদাহরণ-২</a:t>
            </a:r>
          </a:p>
          <a:p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A03F329-F153-4E4B-A5B0-8B5CC9B1C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869695"/>
              </p:ext>
            </p:extLst>
          </p:nvPr>
        </p:nvGraphicFramePr>
        <p:xfrm>
          <a:off x="2032000" y="1345326"/>
          <a:ext cx="9434788" cy="2334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8697">
                  <a:extLst>
                    <a:ext uri="{9D8B030D-6E8A-4147-A177-3AD203B41FA5}">
                      <a16:colId xmlns:a16="http://schemas.microsoft.com/office/drawing/2014/main" val="3323109958"/>
                    </a:ext>
                  </a:extLst>
                </a:gridCol>
                <a:gridCol w="2358697">
                  <a:extLst>
                    <a:ext uri="{9D8B030D-6E8A-4147-A177-3AD203B41FA5}">
                      <a16:colId xmlns:a16="http://schemas.microsoft.com/office/drawing/2014/main" val="2606658502"/>
                    </a:ext>
                  </a:extLst>
                </a:gridCol>
                <a:gridCol w="2358697">
                  <a:extLst>
                    <a:ext uri="{9D8B030D-6E8A-4147-A177-3AD203B41FA5}">
                      <a16:colId xmlns:a16="http://schemas.microsoft.com/office/drawing/2014/main" val="597798959"/>
                    </a:ext>
                  </a:extLst>
                </a:gridCol>
                <a:gridCol w="2358697">
                  <a:extLst>
                    <a:ext uri="{9D8B030D-6E8A-4147-A177-3AD203B41FA5}">
                      <a16:colId xmlns:a16="http://schemas.microsoft.com/office/drawing/2014/main" val="3177783856"/>
                    </a:ext>
                  </a:extLst>
                </a:gridCol>
              </a:tblGrid>
              <a:tr h="523493">
                <a:tc>
                  <a:txBody>
                    <a:bodyPr/>
                    <a:lstStyle/>
                    <a:p>
                      <a:r>
                        <a:rPr lang="en-IN" dirty="0" err="1"/>
                        <a:t>উৎপাদনের</a:t>
                      </a:r>
                      <a:r>
                        <a:rPr lang="en-IN" dirty="0"/>
                        <a:t> </a:t>
                      </a:r>
                      <a:r>
                        <a:rPr lang="en-IN" dirty="0" err="1"/>
                        <a:t>স্তর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বিক্রয়মূল্য</a:t>
                      </a:r>
                      <a:r>
                        <a:rPr lang="en-IN" dirty="0"/>
                        <a:t>(</a:t>
                      </a:r>
                      <a:r>
                        <a:rPr lang="en-IN" dirty="0" err="1"/>
                        <a:t>টাকা</a:t>
                      </a:r>
                      <a:r>
                        <a:rPr lang="en-IN" dirty="0"/>
                        <a:t> ০০০)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কাঁচামালের</a:t>
                      </a:r>
                      <a:r>
                        <a:rPr lang="en-IN" dirty="0"/>
                        <a:t> </a:t>
                      </a:r>
                      <a:r>
                        <a:rPr lang="en-IN" dirty="0" err="1"/>
                        <a:t>ক্রয়মূল্য</a:t>
                      </a:r>
                      <a:r>
                        <a:rPr lang="en-IN" dirty="0"/>
                        <a:t> ( </a:t>
                      </a:r>
                      <a:r>
                        <a:rPr lang="en-IN" dirty="0" err="1"/>
                        <a:t>টাকা</a:t>
                      </a:r>
                      <a:r>
                        <a:rPr lang="en-IN" dirty="0"/>
                        <a:t> ০০০)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মূল্য</a:t>
                      </a:r>
                      <a:r>
                        <a:rPr lang="en-IN" dirty="0"/>
                        <a:t> </a:t>
                      </a:r>
                      <a:r>
                        <a:rPr lang="en-IN" dirty="0" err="1"/>
                        <a:t>সংযোজন</a:t>
                      </a:r>
                      <a:r>
                        <a:rPr lang="en-IN" dirty="0"/>
                        <a:t>(</a:t>
                      </a:r>
                      <a:r>
                        <a:rPr lang="en-IN" dirty="0" err="1"/>
                        <a:t>টাকা</a:t>
                      </a:r>
                      <a:r>
                        <a:rPr lang="en-IN" dirty="0"/>
                        <a:t> ০০০)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27935"/>
                  </a:ext>
                </a:extLst>
              </a:tr>
              <a:tr h="523493"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গাছের</a:t>
                      </a:r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</a:t>
                      </a:r>
                      <a:r>
                        <a:rPr lang="en-IN" sz="24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গুঁড়ি</a:t>
                      </a:r>
                      <a:endParaRPr lang="en-IN" sz="2400" dirty="0">
                        <a:latin typeface="Vrinda" panose="020B0502040204020203" pitchFamily="34" charset="0"/>
                        <a:cs typeface="Vrinda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৪০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৪০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907249"/>
                  </a:ext>
                </a:extLst>
              </a:tr>
              <a:tr h="523493"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চেরাই</a:t>
                      </a:r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</a:t>
                      </a:r>
                      <a:r>
                        <a:rPr lang="en-IN" sz="24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কাঠ</a:t>
                      </a:r>
                      <a:endParaRPr lang="en-IN" sz="2400" dirty="0">
                        <a:latin typeface="Vrinda" panose="020B0502040204020203" pitchFamily="34" charset="0"/>
                        <a:cs typeface="Vrinda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১০০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৪০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৬০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86313"/>
                  </a:ext>
                </a:extLst>
              </a:tr>
              <a:tr h="647203"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কাঠের</a:t>
                      </a:r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</a:t>
                      </a:r>
                      <a:r>
                        <a:rPr lang="en-IN" sz="24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আসবাবপত্র</a:t>
                      </a:r>
                      <a:endParaRPr lang="en-IN" sz="2400" dirty="0">
                        <a:latin typeface="Vrinda" panose="020B0502040204020203" pitchFamily="34" charset="0"/>
                        <a:cs typeface="Vrinda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১৩০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১০০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৩০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67937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2C4973A-47E9-4BAD-9E68-2FD2F14233DE}"/>
              </a:ext>
            </a:extLst>
          </p:cNvPr>
          <p:cNvSpPr txBox="1"/>
          <p:nvPr/>
        </p:nvSpPr>
        <p:spPr>
          <a:xfrm>
            <a:off x="404648" y="4571999"/>
            <a:ext cx="113827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প্রতিটি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স্তরে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সংযোজন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হচ্ছে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সামগ্রিক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মূল্য-১,৩০,০০০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টাকা।কিন্তু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গাছের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গুঁড়ি,চেরাই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কাঠ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এবং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কাঠের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আসবাবপত্রের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সৃষ্টি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(৪০০০+১০০০০০+১৩০০০০=২৭০০০০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টাকা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উপরিউক্ত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বেশি।কাজেই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পরিমাপের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কেবলমাত্র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বিভিন্ন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স্তরে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সংযোজনের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সামগ্রিক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40906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150DF-E726-42A3-90B1-CE53AC5DE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14"/>
            <a:ext cx="10515600" cy="565423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66017-64F7-41D4-90B5-BFB354F30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935421"/>
            <a:ext cx="11666483" cy="5241542"/>
          </a:xfrm>
        </p:spPr>
        <p:txBody>
          <a:bodyPr/>
          <a:lstStyle/>
          <a:p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অন্তর্ভুক্ত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বিষয়সমূহ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যেসব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সামগ্রী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পরিসেবা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চলতি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বাজারে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বিক্রয়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হয়েছে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যেসব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সামগ্রী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পরিসেবা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ভোক্তারা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ভোক্তা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পরিবারগুলি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নিজেরাই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আনুমানিক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বাড়িতে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মালিক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নিজেই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সেটির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চলতি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ব্যবহার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প্রাপ্ত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পরিসেবার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আনুমানিক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ধরনের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বাড়ি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ভাড়া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বসবাস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করলে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কেমন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 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যেসব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সামগ্রী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হয়েছে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কিন্তু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বিক্রয়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যায়নি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সেগুলির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যেসব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সাধারণ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পরিসেবা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নাগরিক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একত্রে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ভোগ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যেমন-প্রতিরক্ষা,পুলিশ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পরিসেবা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ইত্যাদি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আনুমানিক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এইভাবে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প্রথমে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সকল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শ্রেণীর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সামগ্রী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পরিসেবার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উৎপাদকদের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মূল্যযোগ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তারপর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সেগুলির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যোগফল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করলেই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সংশ্লিষ্ট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(GNP)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পাওয়া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  <a:endParaRPr lang="en-IN" sz="2400" dirty="0">
              <a:solidFill>
                <a:srgbClr val="00B05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1625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19EFA-B7AC-4EAF-9094-0F7267673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56"/>
            <a:ext cx="10515600" cy="52338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CD814-913C-43FE-AA1D-1B925B68A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777766"/>
            <a:ext cx="11782096" cy="5399197"/>
          </a:xfrm>
        </p:spPr>
        <p:txBody>
          <a:bodyPr/>
          <a:lstStyle/>
          <a:p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</a:p>
          <a:p>
            <a:pPr marL="0" indent="0">
              <a:buNone/>
            </a:pP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GNP-D=NNP</a:t>
            </a:r>
          </a:p>
          <a:p>
            <a:pPr marL="0" indent="0">
              <a:buNone/>
            </a:pP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NNP-IBT-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বহির্ভূত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ব্যয়-ব্যবসায়িক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হস্তান্তর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ব্যয়+ভরতুকি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উপাদান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NNP</a:t>
            </a:r>
          </a:p>
          <a:p>
            <a:pPr marL="0" indent="0">
              <a:buNone/>
            </a:pP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=NI</a:t>
            </a:r>
          </a:p>
          <a:p>
            <a:pPr marL="0" indent="0" algn="just">
              <a:buNone/>
            </a:pP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কর-বহির্ভূত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আয়-উৎপাদন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সংস্থাগুলির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প্রদত্ত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ফি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এবং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দন্ড।যেহেতু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এগুলি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প্রদান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এবং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উপাদানমূল্য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সরবরাহ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না,সেহেতু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উপাদানমূল্য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NNP –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এটি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দেওয়া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হয়।একইভাবে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ব্যবসায়িক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হস্তান্তর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বলতে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বাণিজ্যিক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সংস্থাগুলি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প্রদত্ত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দাতব্য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প্রতিষ্ঠানকে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এমন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প্রদান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উপহার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নির্দেশ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বিশেষ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প্রতিদান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প্রত্যাশা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না।কাজেই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ব্যবসায়িক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হস্তান্তর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উপাদানের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সৃষ্ট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না।এই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কারণে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উপাদান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উৎপাদনের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মূল্য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হিসাবের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ব্যবসায়িক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হস্তান্তর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দেওয়া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 </a:t>
            </a:r>
          </a:p>
          <a:p>
            <a:pPr marL="0" indent="0">
              <a:buNone/>
            </a:pP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505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2163</Words>
  <Application>Microsoft Office PowerPoint</Application>
  <PresentationFormat>Widescreen</PresentationFormat>
  <Paragraphs>160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Vrinda</vt:lpstr>
      <vt:lpstr>Office Theme</vt:lpstr>
      <vt:lpstr>Nahata JNMS Mahavidyalaya  Department of Economics  Semester-II  A Brief Outline on National Income  by  Anish Mukhopadhyay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Nahata JNMS Mahavidyalaya Department of Economics Semester-II A Brief Outline on National Income by Anish Mukhopadhyay</dc:title>
  <dc:creator>DELL</dc:creator>
  <cp:lastModifiedBy>DELL</cp:lastModifiedBy>
  <cp:revision>70</cp:revision>
  <dcterms:created xsi:type="dcterms:W3CDTF">2021-04-25T05:07:44Z</dcterms:created>
  <dcterms:modified xsi:type="dcterms:W3CDTF">2021-05-25T10:29:21Z</dcterms:modified>
</cp:coreProperties>
</file>