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FB2E3-C295-4FF6-BDDB-B8AA5F4A9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7C4DF3-4A34-4E20-B82A-D423E9CF64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B198D-ECE1-4E01-8808-10C03A8E4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19840-5A33-40BA-B3D1-A8D139C5F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19F32-1314-458B-8A5D-D12C17A4D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1202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08D-089D-4882-ABC0-28EAD0E3B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38109-B55F-414F-B153-1822348E8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D85B6-3B5D-47AD-9002-6DA44AB58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E4219-F3A1-4FF7-818F-8DC78B50F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BC9D2-405E-46AE-BA2A-776A0A85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1057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966A9-B725-4697-83C0-3E208AFB7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D9BC0-5D45-4C2D-99F3-D31ECD8A5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38DF7-81A7-4AA7-9D49-049C69C15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89C1D-C924-40FD-9544-AAAEB6D51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805D1-D761-4D41-B891-D4FC2A99F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40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71EF5-2ED6-4F4B-80EF-59FC4F2AD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3C18C-1DFA-4D61-8735-57E16F7300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570B6-6CE2-4DC8-93DA-62C528C68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8089EA-805D-42A9-896B-7375E9117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EC847-DC5B-4AF8-AB41-D12D4E6E3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A3161-1047-4DB4-99F1-3D24500C2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803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442C0-29AC-4D5F-B3E2-5553D118A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58B92-7948-4ADD-A18A-6A9E8561B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17F1B-CC84-42EC-BA87-28ABCE97B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8F587-D9EC-4442-A081-F444CB6564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30474D-4609-4E8F-954E-33ACD2744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C2C4BF-B8B5-456D-9AA4-67343EE91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86A8B-F669-4051-93E5-9951FC78B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40B8BF-95E6-4D3A-A060-2CA85E096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074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78073-575F-466B-9D02-C64D18002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C0F049-3238-4500-A14C-28CDBFEFA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5D6C9-2B52-413D-8E98-82CCA0149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84D185-7568-4D85-99FD-FD9F9AB03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34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B0AA80-AA7C-4E31-A865-DEF997721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DFCD3-7AAF-4489-9F6C-96E5D88A8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E1855-07FD-4401-9189-A907AB87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530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BF01F-9970-4126-B468-1C7D2A030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81D97-DF6B-4365-94B6-EFBEECE25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19D19-148F-46AF-B39E-5A57B8891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B634CE-E300-4D5C-8F78-B4131BBA0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C1B540-EFFD-4539-8828-79CFA2E9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24F6D-BFAB-4752-9B47-2893943C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020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C6B2-A0DB-4891-8B6A-21DE9E15D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A8A30C-35B0-441E-B037-A5B9AE2D80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C8AEC-23FF-47F9-8378-659827D72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B5DA00-3B4D-4137-BB47-7107B87DC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4B799-ADF3-4472-A719-7E2C6C899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D45A7-74E9-4976-AF48-388DF5369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231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03268-3058-4A7C-B0D4-8F93646C0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F581FC-9863-4162-8466-B71D69C65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9245C-D7FD-4B4C-BB86-203EBA6BB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32B13-4D64-4167-8A63-8562D177F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5EB5F-189E-4A4B-8760-F617CA0F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7765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5256CD-2491-4A91-AA6B-152882E145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067394-0030-4FDB-80D8-F30551A64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D932C-A3D4-4E59-887C-F2F91495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B521B-10AA-41EA-8792-1B792DCCE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D0441-712A-4926-98AD-7F4C216B3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2362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00D785-D83E-4C68-925E-8795245F5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55E6E8-6897-4E9F-8F6D-EE986CCB1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DF7B4-7D4E-4F11-A871-A8B189EDB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B3A73-45D0-4E89-B1F9-35CB09B15581}" type="datetimeFigureOut">
              <a:rPr lang="en-IN" smtClean="0"/>
              <a:t>12-06-2024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B700C-2E74-4CE8-84C3-D113CD8BD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3EC21-F836-4518-BA99-FE6668B219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CD0F5-506D-4F9C-AFB3-4BEF97C8AD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705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ometers.info/world-population/india-population/" TargetMode="External"/><Relationship Id="rId2" Type="http://schemas.openxmlformats.org/officeDocument/2006/relationships/hyperlink" Target="https://countrymeters.info/en/Indi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orldometers.info/demographics/india-demographics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76E9-2E36-4BEB-81B3-B5C75271D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9200"/>
            <a:ext cx="9239250" cy="4038600"/>
          </a:xfrm>
        </p:spPr>
        <p:txBody>
          <a:bodyPr>
            <a:normAutofit fontScale="90000"/>
          </a:bodyPr>
          <a:lstStyle/>
          <a:p>
            <a:b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b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A Power point presentation on National Population Policy</a:t>
            </a:r>
            <a:b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by</a:t>
            </a:r>
            <a:b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r>
              <a:rPr lang="en-IN" sz="3100" dirty="0" err="1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Dr.</a:t>
            </a:r>
            <a: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Anish Kumar Mukhopadhyay</a:t>
            </a:r>
            <a:b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Assistant Professor in Economics</a:t>
            </a:r>
            <a:b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Nahata JNMS </a:t>
            </a:r>
            <a:r>
              <a:rPr lang="en-IN" sz="3100" dirty="0" err="1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Mahavidyalya</a:t>
            </a:r>
            <a: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br>
              <a:rPr lang="en-IN" sz="3100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br>
              <a:rPr lang="en-IN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B448F7-946F-451D-A51F-88DAF36EA2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38800"/>
            <a:ext cx="9144000" cy="666750"/>
          </a:xfrm>
        </p:spPr>
        <p:txBody>
          <a:bodyPr/>
          <a:lstStyle/>
          <a:p>
            <a:r>
              <a:rPr lang="en-IN" dirty="0">
                <a:solidFill>
                  <a:srgbClr val="00206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Study Material 1a for the Students of Economics in Semester-IV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1147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17A52-3245-4456-B7EB-783D56685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20" y="365125"/>
            <a:ext cx="10520680" cy="610235"/>
          </a:xfrm>
        </p:spPr>
        <p:txBody>
          <a:bodyPr>
            <a:normAutofit/>
          </a:bodyPr>
          <a:lstStyle/>
          <a:p>
            <a:pPr algn="ctr"/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জ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</a:t>
            </a:r>
            <a:endParaRPr lang="en-IN" sz="2400" dirty="0">
              <a:solidFill>
                <a:srgbClr val="00B05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C28FC-A426-46FD-AE14-0B34A329F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8400"/>
            <a:ext cx="10515600" cy="50085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IN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২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০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০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০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তিন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ধরনের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উদ্দেশ্য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ক)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তাৎক্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ণ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য-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্থ্য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সম্পর্কিত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পরিকা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ঠ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ো,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্থ্যকর্মী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জনসংখ্যা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নিয়ন্ত্রণ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ইত্যাদির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প্রয়োজন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মেটানো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্থ্য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পুনরু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ৎ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ংক্রান্ত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সুসংহত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সেবা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সরবরাহের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ব্যবস্থা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খ)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ধ্যমেয়াদি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উদ্দেশ্য-মোট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প্রজনন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হারকে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(Total Fertility Rate)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্থিতাবস্থায়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endParaRPr lang="en-IN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গ)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দীর্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ঘ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য-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২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০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৪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৫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ধ্যে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্থিতাবস্থায়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ফিরিয়ে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আনা</a:t>
            </a:r>
            <a:r>
              <a:rPr lang="en-IN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marL="0" indent="0" algn="just">
              <a:buNone/>
            </a:pPr>
            <a:r>
              <a:rPr lang="en-IN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1318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40A3E-1389-44E3-91E6-20F3A6E5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241"/>
            <a:ext cx="10515600" cy="731519"/>
          </a:xfrm>
        </p:spPr>
        <p:txBody>
          <a:bodyPr>
            <a:normAutofit/>
          </a:bodyPr>
          <a:lstStyle/>
          <a:p>
            <a:pPr algn="ctr"/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জ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</a:rPr>
              <a:t>ন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</a:t>
            </a:r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C90A3-DC42-4444-8A40-A930A18EB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1360"/>
            <a:ext cx="10515600" cy="54556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০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উদ্দেশ্যগুলি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প্রতি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লক্ষ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শিশু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জন্মের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ৃত্যুর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১০০-এর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নিচে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নামিয়ে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শিশু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মৃত্যুর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হ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তিরিশ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-এ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নামিয়ে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টিকা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প্রতিশেধক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দিয়ে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সবরকম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অসু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সর্বজনীন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রোগমুক্ততা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পূর্ণ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ঞ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তথ্য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সরবরাহ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মারফত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জনসচেতনতা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বাড়ানো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মেয়েদের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বিয়ের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বয়স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সর্বনিম্ন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১৮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হলেও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সীমা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২০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বছর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সম্পর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েষ্টা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চালানো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সংক্রামক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রোগ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প্রতিরোধ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নিয়ন্ত্রণ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ছোট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পরিবারের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আদর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তুলে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পরিবার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কল্যাণ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কার্যসূচিকে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অন্যান্য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সামাজিক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কার্যসূচির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সঙ্গে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গ্রথিত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একটা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ুখিন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কার্যসূচি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রূপায়ন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6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337B1-C865-473A-BB4C-FAC66C114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760"/>
            <a:ext cx="10515600" cy="569277"/>
          </a:xfrm>
        </p:spPr>
        <p:txBody>
          <a:bodyPr>
            <a:normAutofit/>
          </a:bodyPr>
          <a:lstStyle/>
          <a:p>
            <a:pPr algn="ctr"/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জ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</a:t>
            </a:r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45B9A-DEA5-4C85-9D88-BDF88206F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9120"/>
            <a:ext cx="10439400" cy="6085840"/>
          </a:xfrm>
        </p:spPr>
        <p:txBody>
          <a:bodyPr>
            <a:normAutofit/>
          </a:bodyPr>
          <a:lstStyle/>
          <a:p>
            <a:pPr algn="just"/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ছিল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২০১০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মোট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১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ো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ঁ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রাখতে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হবে।যদিও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১১৬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কোটির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কমে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সেটি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হ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ো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ভাবনা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ছিল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বিশেষতঃ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জন্ম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মৃত্যু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অপরিবর্তিতই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্ষেত্রে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নির্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ষমাত্রায়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পৌঁ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ু’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ছিল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জনগণনা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বিভাগের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প্রাক্তন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রেজিস্ট্রার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জেনারেল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নটরাজনের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দু’টি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হারই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অপরিবর্তিত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২০৫১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সালে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দাঁড়াবে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১৬৪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কোটি।সব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ণ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ৃদ্ধির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সম্ভাবনা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উত্তরপ্রদেশে।সব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তামিলনাড়ুতে।আগামী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পঞ্চাশ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ব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প্রথম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দিকে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বেশি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০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১-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৫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১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ধ্যে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তামিলনাড়ু,কেরল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ঞ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ৃদ্ধি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একেবারে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শূন্যের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কাছে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নেমে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আসতে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ে।  </a:t>
            </a:r>
          </a:p>
          <a:p>
            <a:pPr algn="just"/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নটরাজন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দেখিয়ে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০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৬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পৌঁ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Total Fertility Rate ১.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সেটা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সম্ভব।নতুন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যদি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অন্যান্য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রাজ্যে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সেটা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প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ৌ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ঁছেও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তবু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উত্তরপ্রদেশ,রাজস্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ধ্যপ্রদেশে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ঐ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পৌঁছবে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483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61E-67CD-423A-94E7-588C53AA0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8475"/>
          </a:xfrm>
        </p:spPr>
        <p:txBody>
          <a:bodyPr>
            <a:normAutofit/>
          </a:bodyPr>
          <a:lstStyle/>
          <a:p>
            <a:pPr algn="ctr"/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জ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</a:t>
            </a:r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17823-9F6A-4504-9999-0DCC1AB9C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6000"/>
            <a:ext cx="10515600" cy="5160963"/>
          </a:xfrm>
        </p:spPr>
        <p:txBody>
          <a:bodyPr>
            <a:normAutofit/>
          </a:bodyPr>
          <a:lstStyle/>
          <a:p>
            <a:pPr algn="just"/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শিশুর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স্বাস্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ধেগ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জানানো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হলেও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প্রযুক্তির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সার্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ো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ীতিতে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যেসব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লক্ষ্য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হয়েছে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থায়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কল্পনাবিলাস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 –</a:t>
            </a:r>
          </a:p>
          <a:p>
            <a:pPr algn="just"/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ক)১৪ ব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ছেলেমেয়েদের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অবৈতনিক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ূ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্ষা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খ)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লেখাপড়া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(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ড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)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ছেলেমেয়েদের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অংশকে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২০%-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নিচে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নামানো</a:t>
            </a:r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গ)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শিশু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মৃত্যুর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হ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২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ঘ)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মায়েদের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মৃত্যুর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১০০-এর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নিচে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নামিয়ে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ঙ)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ো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ষেধক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রোগ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মুক্তির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ব্যবস্থা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548289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69DBC-6F01-4201-8C8C-7C29AEF94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/>
          </a:bodyPr>
          <a:lstStyle/>
          <a:p>
            <a:pPr algn="ctr"/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জ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</a:t>
            </a:r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FD1B3-E120-42F0-B8CC-ECDE6B43C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5680"/>
            <a:ext cx="10515600" cy="5181283"/>
          </a:xfrm>
        </p:spPr>
        <p:txBody>
          <a:bodyPr>
            <a:normAutofit fontScale="92500"/>
          </a:bodyPr>
          <a:lstStyle/>
          <a:p>
            <a:pPr algn="just"/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ড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ংখ্যা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স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ং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ত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তথ্য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ডেটা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(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স্ট্যাটিসটিক্সও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বলা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)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তিনটি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ওয়েব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লি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ং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ল।</a:t>
            </a:r>
          </a:p>
          <a:p>
            <a:pPr marL="0" indent="0" algn="just">
              <a:buNone/>
            </a:pPr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ডেমোগ্রাফি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স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ং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ত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তথ্য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পেয়ে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যাবে।তথ্যগুলি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নিয়মিত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আপডেটেড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হয়ে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চলেছে।প্রতিটি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লিংক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েখলে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চলমান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রাশির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মান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প্রয়োজন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পেয়ে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যাবে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লিংক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কপি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গুগল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সার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চ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ট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্চ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বাটন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এন্টার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তবে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তথ্য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প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যাবে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 algn="just"/>
            <a:r>
              <a:rPr lang="as-IN" sz="2400" dirty="0">
                <a:latin typeface="Vrinda" panose="020B0502040204020203" pitchFamily="34" charset="0"/>
                <a:cs typeface="Vrinda" panose="020B0502040204020203" pitchFamily="34" charset="0"/>
              </a:rPr>
              <a:t>অ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থবা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latin typeface="Vrinda" panose="020B0502040204020203" pitchFamily="34" charset="0"/>
                <a:cs typeface="Vrinda" panose="020B0502040204020203" pitchFamily="34" charset="0"/>
              </a:rPr>
              <a:t>Control+click</a:t>
            </a:r>
            <a:r>
              <a:rPr lang="en-IN" sz="2400" dirty="0">
                <a:latin typeface="Vrinda" panose="020B0502040204020203" pitchFamily="34" charset="0"/>
                <a:cs typeface="Vrinda" panose="020B0502040204020203" pitchFamily="34" charset="0"/>
              </a:rPr>
              <a:t>  </a:t>
            </a:r>
          </a:p>
          <a:p>
            <a:pPr algn="just"/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>
                <a:hlinkClick r:id="rId2"/>
              </a:rPr>
              <a:t>https://countrymeters.info/en/India</a:t>
            </a:r>
            <a:endParaRPr lang="en-IN" sz="2400" dirty="0"/>
          </a:p>
          <a:p>
            <a:pPr algn="just"/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>
                <a:hlinkClick r:id="rId3"/>
              </a:rPr>
              <a:t>https://www.worldometers.info/world-population/india-population/</a:t>
            </a:r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en-IN" sz="2400" dirty="0">
                <a:hlinkClick r:id="rId4"/>
              </a:rPr>
              <a:t>https://www.worldometers.info/demographics/india-demographics/</a:t>
            </a:r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72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11EF-8C35-4E57-AD95-A6D4CB88F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115"/>
          </a:xfrm>
        </p:spPr>
        <p:txBody>
          <a:bodyPr>
            <a:normAutofit/>
          </a:bodyPr>
          <a:lstStyle/>
          <a:p>
            <a:pPr algn="ctr"/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জ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</a:t>
            </a:r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E51AF-FC97-42FF-B0A2-F16BA2552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904240"/>
            <a:ext cx="11531600" cy="5272723"/>
          </a:xfrm>
        </p:spPr>
        <p:txBody>
          <a:bodyPr/>
          <a:lstStyle/>
          <a:p>
            <a:pPr algn="just"/>
            <a:r>
              <a:rPr lang="en-IN" dirty="0"/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ূ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ন-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সাফ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 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ভারতই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িভাবে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পরিবার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কল্যাণ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কার্যসূচি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গ্রহণ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নিয়ন্ত্রণের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গুরুত্ব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প্রচেষ্টা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াধ্যমে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বিশ্বের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সামনে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তুলে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ধরে।পরিবার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কল্যাণ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ূ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৯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৫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২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জাতীয়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পরিকল্পনার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অঙ্গ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হিসেবে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গ্রহণ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হয়।এই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কার্যসূচি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য়,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ূ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্থ্য,শিশু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মায়েদের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পুষ্টি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ইত্যাদি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নিয়ন্ত্রণ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পরিকল্পনার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একটা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সু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্ঠু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পরিকাঠামো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এ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ভারতে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গড়ে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উঠে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ঠামো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খুব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একটা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মজবুত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হলেও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ক্রমশ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ভিত্তি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ব্যাপকতা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সরকারি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প্রচেষ্টার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ফলে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পরিবার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পরিকল্পনা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সম্পর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ুষের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মধ্যে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গড়ে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উ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ঠ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েছে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107116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1D90-CAB5-45CA-B08C-C55C8B41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825"/>
            <a:ext cx="10515600" cy="628650"/>
          </a:xfrm>
        </p:spPr>
        <p:txBody>
          <a:bodyPr>
            <a:normAutofit/>
          </a:bodyPr>
          <a:lstStyle/>
          <a:p>
            <a:pPr algn="ctr"/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জ</a:t>
            </a:r>
            <a:r>
              <a:rPr lang="as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</a:t>
            </a:r>
            <a:r>
              <a:rPr lang="en-IN" sz="24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</a:t>
            </a:r>
            <a:endParaRPr lang="en-IN" sz="2400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598C9-4DD2-4953-8711-659C1B9CE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24" y="667385"/>
            <a:ext cx="11992304" cy="6066790"/>
          </a:xfrm>
        </p:spPr>
        <p:txBody>
          <a:bodyPr>
            <a:normAutofit fontScale="25000" lnSpcReduction="20000"/>
          </a:bodyPr>
          <a:lstStyle/>
          <a:p>
            <a:pPr algn="just"/>
            <a:endParaRPr lang="en-IN" sz="24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  <a:p>
            <a:pPr algn="just"/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ধতা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</a:p>
          <a:p>
            <a:pPr algn="just">
              <a:lnSpc>
                <a:spcPct val="120000"/>
              </a:lnSpc>
            </a:pP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ণ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করতে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হলে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জনগণের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দারিদ্র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য,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্ষা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এবং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স্বাস্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ো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ছিল।দেশের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বেশিরভাগ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রাজ্যে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ূ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ণ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ভব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হয়নি।ফলে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ফ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ড়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ু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,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া,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ো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া,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িছুটা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পশ্চিমব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ঙ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বং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উত্তর-পূর্ব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্থার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কতক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উন্নতি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লক্ষ্য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করা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যায়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</a:p>
          <a:p>
            <a:pPr marL="0" indent="0" algn="just">
              <a:buNone/>
            </a:pP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  </a:t>
            </a:r>
          </a:p>
          <a:p>
            <a:pPr algn="just">
              <a:lnSpc>
                <a:spcPct val="120000"/>
              </a:lnSpc>
            </a:pP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ণ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কার্যসূচির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ওপরে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বেশি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গুরুত্ব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দেওয়ার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ফল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শু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ত্ত্বেও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উঁচু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শিক্ষ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ছোট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পরিবারের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আদর্শ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সম্পর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ফ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ঙ্কা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চিন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বার্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নসং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বৃদ্ধির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১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.৫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১.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৪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শ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ংশে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নামিয়ে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আনতে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সক্ষম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ভ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ই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ধরনের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সামাজিক-অর্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নৈতিক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ব্যবস্থা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নেওয়া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হয়নি।যে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দেশে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সার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ষরতার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হার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২৬%,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নারী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নিরক্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৩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৫%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েখ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পদ্ধতির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ও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 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্ভরশীলতা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য</a:t>
            </a:r>
            <a:r>
              <a:rPr lang="as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েষ্ট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112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নয়</a:t>
            </a:r>
            <a:r>
              <a:rPr lang="en-IN" sz="112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</a:t>
            </a:r>
          </a:p>
          <a:p>
            <a:pPr algn="just"/>
            <a:endParaRPr lang="en-IN" sz="11200" dirty="0">
              <a:solidFill>
                <a:srgbClr val="0070C0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42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59C8C-F08D-43C2-8B6E-EF0C63865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125"/>
            <a:ext cx="10515600" cy="714704"/>
          </a:xfrm>
        </p:spPr>
        <p:txBody>
          <a:bodyPr>
            <a:normAutofit/>
          </a:bodyPr>
          <a:lstStyle/>
          <a:p>
            <a:pPr algn="ctr"/>
            <a:r>
              <a:rPr lang="as-IN" sz="28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</a:t>
            </a:r>
            <a:r>
              <a:rPr lang="en-IN" sz="28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8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8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ী</a:t>
            </a:r>
            <a:r>
              <a:rPr lang="as-IN" sz="28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8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জ</a:t>
            </a:r>
            <a:r>
              <a:rPr lang="as-IN" sz="28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8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সংখ্যা</a:t>
            </a:r>
            <a:r>
              <a:rPr lang="en-IN" sz="2800" dirty="0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800" dirty="0" err="1">
                <a:solidFill>
                  <a:srgbClr val="00B05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নীতি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69DA6-1309-4F3A-A481-9EA9F44DC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69" y="1093076"/>
            <a:ext cx="11771586" cy="5083887"/>
          </a:xfrm>
        </p:spPr>
        <p:txBody>
          <a:bodyPr>
            <a:normAutofit/>
          </a:bodyPr>
          <a:lstStyle/>
          <a:p>
            <a:pPr algn="just"/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জনসংখ্যা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নিয়ন্ত্রণ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কার্যসূচি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এ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িভাগের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মতো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একটি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বিভাগে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পরিণত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ত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ছেন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আমলা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ও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ডাক্তাররা।সমাজ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থেকে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বিচ্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য়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ড়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ে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ছে।পরিবার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পরিকল্পনার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ি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ল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ষপূরণ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্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অ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র্থ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যে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কোনওভাবে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ব্যয়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ক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া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as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এ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খন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রীতি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হয়ে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 </a:t>
            </a:r>
            <a:r>
              <a:rPr lang="en-IN" sz="2400" dirty="0" err="1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দাঁড়িয়েছে</a:t>
            </a:r>
            <a:r>
              <a:rPr lang="en-IN" sz="2400" dirty="0">
                <a:solidFill>
                  <a:srgbClr val="0070C0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। 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1768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1902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Vrinda</vt:lpstr>
      <vt:lpstr>Office Theme</vt:lpstr>
      <vt:lpstr>  A Power point presentation on National Population Policy by Dr. Anish Kumar Mukhopadhyay Assistant Professor in Economics Nahata JNMS Mahavidyalya   </vt:lpstr>
      <vt:lpstr>জাতীয় জনসংখ্যা নীতি</vt:lpstr>
      <vt:lpstr>জাতীয় জনসংখ্যা নীতি</vt:lpstr>
      <vt:lpstr>জাতীয় জনসংখ্যা নীতি</vt:lpstr>
      <vt:lpstr>জাতীয় জনসংখ্যা নীতি</vt:lpstr>
      <vt:lpstr>জাতীয় জনসংখ্যা নীতি</vt:lpstr>
      <vt:lpstr>জাতীয় জনসংখ্যা নীতি</vt:lpstr>
      <vt:lpstr>জাতীয় জনসংখ্যা নীতি</vt:lpstr>
      <vt:lpstr>জাতীয় জনসংখ্যা নীতি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Anish Mukhopadhyay</cp:lastModifiedBy>
  <cp:revision>21</cp:revision>
  <dcterms:created xsi:type="dcterms:W3CDTF">2020-04-04T03:33:36Z</dcterms:created>
  <dcterms:modified xsi:type="dcterms:W3CDTF">2024-06-12T13:29:30Z</dcterms:modified>
</cp:coreProperties>
</file>