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3ABD-5BB1-4658-9BB2-C6EE0A520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34B352-2D46-4A9A-B816-9635AC291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AED2F-5B6B-4DF2-AA4E-4CED56CC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2AF96-5D55-4210-B0DB-6E2B2BD6B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7A472-1CE7-4AB9-B9D3-5B1C08EAE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01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42408-92DF-4717-9533-39E9BA0B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0A706-1F10-4300-BDC6-A7DE50E3F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C29C9-6FD7-49C7-9263-466C864FF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79199-3A05-4603-A0B3-9F6E9C9E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E1EF5-BD18-4600-A8D8-BAA8B9967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887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94B6D-6929-44EF-946C-0933996AD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42A7-1137-4526-B959-3FA0B1241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D413B-A2F0-4DC1-8CF7-406E346FD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0B6DC-32EA-4B26-B8F1-B8E9F5C07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5A421-F881-4526-8B3E-FADE5621E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693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3091B-1C6F-4AB2-8308-2CC9F01D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953DD-7502-4A93-80EF-758F5BD13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4CCB1-0706-4664-8EEE-0C1439CCF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F5BB1-0BD4-404B-93A9-DAB02CC2A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8CA819-02BA-40E9-99DA-BEB1520CF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8C3AD-EC80-4A3D-B8ED-9A21614E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77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5EB59-CC6D-49CE-A471-BEE29B5A4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1F54E-BC7E-44B9-8F51-32E091773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8C99F-8525-4BC5-B66E-857974121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2D4772-E71A-47D1-B22A-97610ACCD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DDE3BE-9053-42F8-A04A-176C07616C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35C33A-6392-4112-9474-450F788E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B64BA7-7C17-4C9A-9630-DBE9052DF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6C44C6-2248-4C65-8938-B7D362A69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121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25831-D396-4425-8482-2636FE99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9A6EB2-58B2-413C-829F-0E5380E02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0057C4-17CE-4E93-AB0D-ACB7B65F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78AF81-80DD-4FBC-8FFD-160EF1D86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8932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0D164-C523-4ACD-86FF-CA1B32E9B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3653E-6C88-44A1-9FD7-6DB8B02D8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E750D-A835-48A4-9B56-891A8744E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850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3BBA4-46B4-4FC5-927D-967F52301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40F8B-5BA3-4A45-842C-70D8F9603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7EB06-F3D3-41DB-A295-1A82C5E4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49A25-8C05-4BD3-B65B-D6933395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43C85-4F98-4E8F-A9D9-F24F4C2AD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9CCA00-AFF4-4806-9B1D-7CB27044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54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521B3-C4E4-40FC-B26D-06A5D8F6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FFD85D-AC7E-4538-B366-D8F9292C8B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9DDD6-7228-41D8-AD9B-FA524C9C4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B0DAD-4D24-4982-9094-FF92F845F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6C783-3BA0-4B33-848A-DD98AA1F0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9067B-D25C-435A-BF9A-A41313B8A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773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8BAC1-71BF-4C5D-89CB-14BE62C81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17767-28CB-4279-B422-F095743BD9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17DF3-C9D1-417A-B5B3-E3EB45AC0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B803B-09B9-49A0-9D69-AD9C69590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B1544-C7A1-40E8-8B9E-4BEE1B8B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771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BE0370-8B3C-4E99-9082-EEFC07755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2C37CA-D7B5-442E-AFD6-BA2C06B35C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1CAF5-B7EF-4410-98B2-91F9609BD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3B677-1351-43A9-9E08-AE951C66B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8C394-4562-43D0-B5C1-F7F2D0ED1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880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942D1C-BD4F-4CD0-9A98-2E7267972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5CD83-95CB-464E-BCEE-32464AC66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91ECA-F77F-4E34-BCEC-A58FC6B497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F57A0-FA38-4EAC-9CF1-C89547166CF8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95890-AA3B-42B6-9E57-5CEEF68EC5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DB849-DAB4-4675-B47A-8DE22DE51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B347D-19BB-44C4-AC4D-E1A10310AF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286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CA0D9-3B40-4E02-8DD3-8C3CFAB629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1475"/>
            <a:ext cx="9144000" cy="3138488"/>
          </a:xfrm>
        </p:spPr>
        <p:txBody>
          <a:bodyPr>
            <a:normAutofit fontScale="90000"/>
          </a:bodyPr>
          <a:lstStyle/>
          <a:p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Sectoral Distribution of National Income in India &amp; its Change</a:t>
            </a: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by</a:t>
            </a: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2700" dirty="0" err="1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Dr.</a:t>
            </a:r>
            <a: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Anish Kumar Mukhopadhyay</a:t>
            </a: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Assistant Professor in Economics</a:t>
            </a:r>
            <a:b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27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Nahata JNMS </a:t>
            </a:r>
            <a:r>
              <a:rPr lang="en-IN" sz="2700" dirty="0" err="1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Mahavidyalya</a:t>
            </a:r>
            <a:r>
              <a:rPr lang="en-IN" sz="270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br>
              <a:rPr lang="en-IN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689A0-DDDE-4193-875D-58B1E00292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1524"/>
            <a:ext cx="9144000" cy="676275"/>
          </a:xfrm>
        </p:spPr>
        <p:txBody>
          <a:bodyPr/>
          <a:lstStyle/>
          <a:p>
            <a:r>
              <a:rPr lang="en-IN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Study Material 2a for the Students of Economics in Semester-IV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7820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B7465-460D-4D31-9C0A-5C7CCBE5F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252413"/>
            <a:ext cx="10515600" cy="519112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Sectoral Distribution of National Income in India &amp; its Change</a:t>
            </a:r>
            <a:endParaRPr lang="en-IN" sz="2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C4EEA-84F9-43BB-B1C0-23D0F689D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925"/>
            <a:ext cx="10420350" cy="4491038"/>
          </a:xfrm>
        </p:spPr>
        <p:txBody>
          <a:bodyPr/>
          <a:lstStyle/>
          <a:p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াথমিক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কৃষি,পশুপালন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মৎস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ংক্রান্ত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কাজকর্ম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মাধ্যমিক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্মাণকাজ,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বিদ্যু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ৎ,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খনি,গ্যাস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সরবরাহ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সেবাক্ষেত্র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    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ব্যবসা-বাণিজ্য,পরিবহণ,ব্যা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বিমা,স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ষ্টি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ব্যক্তিগত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উ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পাদন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 (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প্রাথমিক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+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ক+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ক)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উৎ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 </a:t>
            </a: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= (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প্রাথমিক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+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ক+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ক)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 </a:t>
            </a:r>
          </a:p>
          <a:p>
            <a:endParaRPr lang="en-IN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008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5A4CA-7694-4D73-BD59-0392BA46E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301"/>
            <a:ext cx="10515600" cy="566736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Sectoral Distribution of National Income in India &amp; its Change</a:t>
            </a:r>
            <a:endParaRPr lang="en-IN" sz="2400" dirty="0">
              <a:solidFill>
                <a:srgbClr val="00B05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D04B34-F88F-406C-B73D-D661458AD7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8388447"/>
              </p:ext>
            </p:extLst>
          </p:nvPr>
        </p:nvGraphicFramePr>
        <p:xfrm>
          <a:off x="904875" y="2523235"/>
          <a:ext cx="10448926" cy="2115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564">
                  <a:extLst>
                    <a:ext uri="{9D8B030D-6E8A-4147-A177-3AD203B41FA5}">
                      <a16:colId xmlns:a16="http://schemas.microsoft.com/office/drawing/2014/main" val="3336127429"/>
                    </a:ext>
                  </a:extLst>
                </a:gridCol>
                <a:gridCol w="2600454">
                  <a:extLst>
                    <a:ext uri="{9D8B030D-6E8A-4147-A177-3AD203B41FA5}">
                      <a16:colId xmlns:a16="http://schemas.microsoft.com/office/drawing/2014/main" val="903134385"/>
                    </a:ext>
                  </a:extLst>
                </a:gridCol>
                <a:gridCol w="2600454">
                  <a:extLst>
                    <a:ext uri="{9D8B030D-6E8A-4147-A177-3AD203B41FA5}">
                      <a16:colId xmlns:a16="http://schemas.microsoft.com/office/drawing/2014/main" val="1454647777"/>
                    </a:ext>
                  </a:extLst>
                </a:gridCol>
                <a:gridCol w="2600454">
                  <a:extLst>
                    <a:ext uri="{9D8B030D-6E8A-4147-A177-3AD203B41FA5}">
                      <a16:colId xmlns:a16="http://schemas.microsoft.com/office/drawing/2014/main" val="1798631563"/>
                    </a:ext>
                  </a:extLst>
                </a:gridCol>
              </a:tblGrid>
              <a:tr h="402941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1950-51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1990-91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2013-14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155"/>
                  </a:ext>
                </a:extLst>
              </a:tr>
              <a:tr h="436519">
                <a:tc>
                  <a:txBody>
                    <a:bodyPr/>
                    <a:lstStyle/>
                    <a:p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প্রা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থ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ম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ি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39369"/>
                  </a:ext>
                </a:extLst>
              </a:tr>
              <a:tr h="436519">
                <a:tc>
                  <a:txBody>
                    <a:bodyPr/>
                    <a:lstStyle/>
                    <a:p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ম</a:t>
                      </a:r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াধ্যমিক</a:t>
                      </a:r>
                      <a:endParaRPr lang="en-IN" sz="20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00799"/>
                  </a:ext>
                </a:extLst>
              </a:tr>
              <a:tr h="402941">
                <a:tc>
                  <a:txBody>
                    <a:bodyPr/>
                    <a:lstStyle/>
                    <a:p>
                      <a:r>
                        <a:rPr lang="en-IN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স</a:t>
                      </a:r>
                      <a:r>
                        <a:rPr lang="as-IN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ে</a:t>
                      </a:r>
                      <a:r>
                        <a:rPr lang="en-IN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ব</a:t>
                      </a:r>
                      <a:r>
                        <a:rPr lang="as-IN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া</a:t>
                      </a:r>
                      <a:r>
                        <a:rPr lang="en-IN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</a:t>
                      </a:r>
                      <a:r>
                        <a:rPr lang="as-IN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ক</a:t>
                      </a:r>
                      <a:r>
                        <a:rPr lang="en-IN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্ষেত্র</a:t>
                      </a:r>
                      <a:r>
                        <a:rPr lang="en-IN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74918"/>
                  </a:ext>
                </a:extLst>
              </a:tr>
              <a:tr h="436519"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ম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ো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ট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4035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CAE72D4-7464-4927-859F-6CF80331A510}"/>
              </a:ext>
            </a:extLst>
          </p:cNvPr>
          <p:cNvSpPr txBox="1"/>
          <p:nvPr/>
        </p:nvSpPr>
        <p:spPr>
          <a:xfrm>
            <a:off x="1323975" y="1402081"/>
            <a:ext cx="840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উ</a:t>
            </a:r>
            <a:r>
              <a:rPr lang="as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</a:t>
            </a:r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সগত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বন্টনঃ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1950-51 to 2013-14</a:t>
            </a:r>
          </a:p>
        </p:txBody>
      </p:sp>
    </p:spTree>
    <p:extLst>
      <p:ext uri="{BB962C8B-B14F-4D97-AF65-F5344CB8AC3E}">
        <p14:creationId xmlns:p14="http://schemas.microsoft.com/office/powerpoint/2010/main" val="106888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8B0B1-9D62-4F75-9B73-5AF5A3578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71471"/>
            <a:ext cx="10515600" cy="466725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Sectoral Distribution of National Income in India &amp; its Change</a:t>
            </a:r>
            <a:endParaRPr lang="en-IN" sz="2400" dirty="0">
              <a:solidFill>
                <a:srgbClr val="00B05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1C7E53C-2759-4383-BB98-D766652726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209885"/>
              </p:ext>
            </p:extLst>
          </p:nvPr>
        </p:nvGraphicFramePr>
        <p:xfrm>
          <a:off x="2867023" y="1876425"/>
          <a:ext cx="5534027" cy="481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1888">
                  <a:extLst>
                    <a:ext uri="{9D8B030D-6E8A-4147-A177-3AD203B41FA5}">
                      <a16:colId xmlns:a16="http://schemas.microsoft.com/office/drawing/2014/main" val="1535022653"/>
                    </a:ext>
                  </a:extLst>
                </a:gridCol>
                <a:gridCol w="1309589">
                  <a:extLst>
                    <a:ext uri="{9D8B030D-6E8A-4147-A177-3AD203B41FA5}">
                      <a16:colId xmlns:a16="http://schemas.microsoft.com/office/drawing/2014/main" val="3807137146"/>
                    </a:ext>
                  </a:extLst>
                </a:gridCol>
                <a:gridCol w="1322550">
                  <a:extLst>
                    <a:ext uri="{9D8B030D-6E8A-4147-A177-3AD203B41FA5}">
                      <a16:colId xmlns:a16="http://schemas.microsoft.com/office/drawing/2014/main" val="3661646120"/>
                    </a:ext>
                  </a:extLst>
                </a:gridCol>
              </a:tblGrid>
              <a:tr h="641140">
                <a:tc>
                  <a:txBody>
                    <a:bodyPr/>
                    <a:lstStyle/>
                    <a:p>
                      <a:pPr algn="l"/>
                      <a:endParaRPr lang="en-IN" sz="20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2010-11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2011-12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951416"/>
                  </a:ext>
                </a:extLst>
              </a:tr>
              <a:tr h="396896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ক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ৃ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ষ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ি</a:t>
                      </a:r>
                      <a:endParaRPr lang="en-IN" sz="20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711351"/>
                  </a:ext>
                </a:extLst>
              </a:tr>
              <a:tr h="366366">
                <a:tc>
                  <a:txBody>
                    <a:bodyPr/>
                    <a:lstStyle/>
                    <a:p>
                      <a:pPr algn="l"/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খনি</a:t>
                      </a:r>
                      <a:endParaRPr lang="en-IN" sz="20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(-)0.9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72319"/>
                  </a:ext>
                </a:extLst>
              </a:tr>
              <a:tr h="366366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শ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ি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ল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্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444947"/>
                  </a:ext>
                </a:extLst>
              </a:tr>
              <a:tr h="366366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ব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ি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দ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্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য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ু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7.9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332606"/>
                  </a:ext>
                </a:extLst>
              </a:tr>
              <a:tr h="366366">
                <a:tc>
                  <a:txBody>
                    <a:bodyPr/>
                    <a:lstStyle/>
                    <a:p>
                      <a:pPr algn="l"/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নির্মাণ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</a:t>
                      </a:r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শিল্প</a:t>
                      </a:r>
                      <a:endParaRPr lang="en-IN" sz="20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775779"/>
                  </a:ext>
                </a:extLst>
              </a:tr>
              <a:tr h="366366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ব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্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য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ব</a:t>
                      </a:r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সা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ও </a:t>
                      </a:r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হোটেল</a:t>
                      </a:r>
                      <a:endParaRPr lang="en-IN" sz="2000" dirty="0">
                        <a:latin typeface="Vrinda" panose="020B0502040204020203" pitchFamily="34" charset="0"/>
                        <a:cs typeface="Vrinda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11.1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174523"/>
                  </a:ext>
                </a:extLst>
              </a:tr>
              <a:tr h="366366">
                <a:tc>
                  <a:txBody>
                    <a:bodyPr/>
                    <a:lstStyle/>
                    <a:p>
                      <a:pPr algn="l"/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অর্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থ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,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ব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ি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ম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10.4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124260"/>
                  </a:ext>
                </a:extLst>
              </a:tr>
              <a:tr h="641140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স</a:t>
                      </a:r>
                      <a:r>
                        <a:rPr lang="as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ম</a:t>
                      </a:r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ষ্টিগত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ও </a:t>
                      </a:r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ব্যক্তিগত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</a:t>
                      </a:r>
                      <a:r>
                        <a:rPr lang="en-IN" sz="2000" dirty="0" err="1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সেবা</a:t>
                      </a:r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30707"/>
                  </a:ext>
                </a:extLst>
              </a:tr>
              <a:tr h="366366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GDP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Vrinda" panose="020B0502040204020203" pitchFamily="34" charset="0"/>
                          <a:cs typeface="Vrinda" panose="020B0502040204020203" pitchFamily="34" charset="0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34584"/>
                  </a:ext>
                </a:extLst>
              </a:tr>
              <a:tr h="366366">
                <a:tc>
                  <a:txBody>
                    <a:bodyPr/>
                    <a:lstStyle/>
                    <a:p>
                      <a:pPr algn="l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9757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1C13ABE-01F6-4A1B-9174-36DAF1137DE2}"/>
              </a:ext>
            </a:extLst>
          </p:cNvPr>
          <p:cNvSpPr txBox="1"/>
          <p:nvPr/>
        </p:nvSpPr>
        <p:spPr>
          <a:xfrm>
            <a:off x="3095625" y="1123950"/>
            <a:ext cx="4829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</a:t>
            </a:r>
            <a:r>
              <a:rPr lang="as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7030A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পরিবর্তন</a:t>
            </a:r>
            <a:endParaRPr lang="en-IN" sz="2400" dirty="0">
              <a:solidFill>
                <a:srgbClr val="7030A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616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0A40-297C-4315-88F5-194F18F40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5"/>
            <a:ext cx="10515600" cy="447675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Sectoral Distribution of National Income in India &amp; its Change</a:t>
            </a:r>
            <a:endParaRPr lang="en-IN" sz="2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CFFED-6312-4104-908E-F39230EDC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6750"/>
            <a:ext cx="10515600" cy="5510213"/>
          </a:xfrm>
        </p:spPr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ক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র্ক-ফিশার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তত্ত্বঃ</a:t>
            </a:r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অনুন্নত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ৃষি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ত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াথমিক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অবদান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ংখ্যক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মানু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াথমিক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নিযুক্ত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ে।</a:t>
            </a:r>
          </a:p>
          <a:p>
            <a:pPr algn="just"/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আর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প্রগতির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স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ঙ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কৃষি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ত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াথমিক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আপেক্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াধ্যমিক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গুরুত্ব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পায়।মাধ্যমিক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ুষের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ড়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দেশটি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যখন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উন্নতি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ড়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র্যায়ে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পৌঁ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তখন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প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গুরুত্ব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একেবারে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কমে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াধ্যমিক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সেবাক্ষেত্রের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আপেক্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ৃদ্ধি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পায়।ক্রমশ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মাধ্যমিক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ে। </a:t>
            </a:r>
          </a:p>
        </p:txBody>
      </p:sp>
    </p:spTree>
    <p:extLst>
      <p:ext uri="{BB962C8B-B14F-4D97-AF65-F5344CB8AC3E}">
        <p14:creationId xmlns:p14="http://schemas.microsoft.com/office/powerpoint/2010/main" val="34067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8A3C-3B0F-4FC7-80A6-3D23AE9A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351"/>
            <a:ext cx="10515600" cy="466724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Sectoral Distribution of National Income in India &amp; its Change</a:t>
            </a:r>
            <a:endParaRPr lang="en-IN" sz="2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81D11-9B28-4FF2-A599-5FE7C2E3D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7725"/>
            <a:ext cx="10515600" cy="53292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্ষেত্রগত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বন্টনের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তাৎপর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ঃ</a:t>
            </a:r>
            <a:endParaRPr lang="en-IN" sz="26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marL="0" indent="0">
              <a:buNone/>
            </a:pPr>
            <a:endParaRPr lang="en-IN" sz="26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ভাগ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াদন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সেটা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জানা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প্রাথমিক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ধ্যে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বৃহত্তম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ৃষি।প্রা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বিশ্লেষণ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ৃষিজ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উৎ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বং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ংশ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কৃষিক্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সেটা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জানা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যায়।একইরকমভাবে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বাকি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দু’টি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থেকেও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endParaRPr lang="en-IN" sz="26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আয়ের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ক্ষেত্রগত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বন্টন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বিশ্লে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থায়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গুরুত্ব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কত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জানা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endParaRPr lang="en-IN" sz="26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বিভিন্ন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আপেক্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প্রেক্ষিতে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অ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্ক-ফিশারের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তত্ব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তত্বে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বলা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নৈতিক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উন্নত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াথমিক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ক্ষেত্রের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গুরুত্ব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হ্রাস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পাবে,মা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্ষেত্রের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6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গুরুত্ব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ব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ৃ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6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ে।  </a:t>
            </a:r>
          </a:p>
        </p:txBody>
      </p:sp>
    </p:spTree>
    <p:extLst>
      <p:ext uri="{BB962C8B-B14F-4D97-AF65-F5344CB8AC3E}">
        <p14:creationId xmlns:p14="http://schemas.microsoft.com/office/powerpoint/2010/main" val="148970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FAA2-8F86-4BD1-A4AC-78011A7AB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251"/>
            <a:ext cx="10515600" cy="476249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Sectoral Distribution of National Income in India &amp; its Change</a:t>
            </a:r>
            <a:endParaRPr lang="en-IN" sz="2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092AE-D812-4E77-9658-64FB5E9DA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1550"/>
            <a:ext cx="10515600" cy="5205413"/>
          </a:xfrm>
        </p:spPr>
        <p:txBody>
          <a:bodyPr/>
          <a:lstStyle/>
          <a:p>
            <a:pPr marL="0" indent="0">
              <a:buNone/>
            </a:pPr>
            <a:r>
              <a:rPr lang="en-IN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্ষেত্রগত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েষণ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যায়ঃ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উৎ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অবদান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শিল্পের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গুরুত্ব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বিশেষ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বাড়া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সংগঠিত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কৃষিক্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অবদান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ভারতে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সেবাক্ষেত্রের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দ্রুত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সুস্থির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উন্নয়নের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লক্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 </a:t>
            </a:r>
          </a:p>
          <a:p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বৈচিত্রের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ভিনবত্ব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93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Microsoft Office PowerPoint</Application>
  <PresentationFormat>Widescreen</PresentationFormat>
  <Paragraphs>87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Vrinda</vt:lpstr>
      <vt:lpstr>Office Theme</vt:lpstr>
      <vt:lpstr>         Sectoral Distribution of National Income in India &amp; its Change by Dr. Anish Kumar Mukhopadhyay Assistant Professor in Economics Nahata JNMS Mahavidyalya  </vt:lpstr>
      <vt:lpstr>Sectoral Distribution of National Income in India &amp; its Change</vt:lpstr>
      <vt:lpstr>Sectoral Distribution of National Income in India &amp; its Change</vt:lpstr>
      <vt:lpstr>Sectoral Distribution of National Income in India &amp; its Change</vt:lpstr>
      <vt:lpstr>Sectoral Distribution of National Income in India &amp; its Change</vt:lpstr>
      <vt:lpstr>Sectoral Distribution of National Income in India &amp; its Change</vt:lpstr>
      <vt:lpstr>Sectoral Distribution of National Income in India &amp; its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Anish Mukhopadhyay</cp:lastModifiedBy>
  <cp:revision>13</cp:revision>
  <dcterms:created xsi:type="dcterms:W3CDTF">2020-04-08T03:13:13Z</dcterms:created>
  <dcterms:modified xsi:type="dcterms:W3CDTF">2024-06-12T13:29:51Z</dcterms:modified>
</cp:coreProperties>
</file>